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6"/>
  </p:notesMasterIdLst>
  <p:sldIdLst>
    <p:sldId id="256" r:id="rId2"/>
    <p:sldId id="320" r:id="rId3"/>
    <p:sldId id="316" r:id="rId4"/>
    <p:sldId id="284" r:id="rId5"/>
    <p:sldId id="290" r:id="rId6"/>
    <p:sldId id="296" r:id="rId7"/>
    <p:sldId id="278" r:id="rId8"/>
    <p:sldId id="300" r:id="rId9"/>
    <p:sldId id="261" r:id="rId10"/>
    <p:sldId id="276" r:id="rId11"/>
    <p:sldId id="271" r:id="rId12"/>
    <p:sldId id="262" r:id="rId13"/>
    <p:sldId id="260" r:id="rId14"/>
    <p:sldId id="277" r:id="rId15"/>
    <p:sldId id="259" r:id="rId16"/>
    <p:sldId id="301" r:id="rId17"/>
    <p:sldId id="285" r:id="rId18"/>
    <p:sldId id="272" r:id="rId19"/>
    <p:sldId id="298" r:id="rId20"/>
    <p:sldId id="273" r:id="rId21"/>
    <p:sldId id="302" r:id="rId22"/>
    <p:sldId id="274" r:id="rId23"/>
    <p:sldId id="275" r:id="rId24"/>
    <p:sldId id="314" r:id="rId25"/>
    <p:sldId id="313" r:id="rId26"/>
    <p:sldId id="266" r:id="rId27"/>
    <p:sldId id="308" r:id="rId28"/>
    <p:sldId id="310" r:id="rId29"/>
    <p:sldId id="315" r:id="rId30"/>
    <p:sldId id="309" r:id="rId31"/>
    <p:sldId id="312" r:id="rId32"/>
    <p:sldId id="280" r:id="rId33"/>
    <p:sldId id="282" r:id="rId34"/>
    <p:sldId id="305" r:id="rId35"/>
    <p:sldId id="304" r:id="rId36"/>
    <p:sldId id="299" r:id="rId37"/>
    <p:sldId id="267" r:id="rId38"/>
    <p:sldId id="318" r:id="rId39"/>
    <p:sldId id="307" r:id="rId40"/>
    <p:sldId id="270" r:id="rId41"/>
    <p:sldId id="281" r:id="rId42"/>
    <p:sldId id="311" r:id="rId43"/>
    <p:sldId id="283" r:id="rId44"/>
    <p:sldId id="319" r:id="rId4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00"/>
    <a:srgbClr val="FF6699"/>
    <a:srgbClr val="FFCCFF"/>
    <a:srgbClr val="60CABD"/>
    <a:srgbClr val="FFFF66"/>
    <a:srgbClr val="FF99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2945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4ED6EB-9731-4283-A305-E0EB4CE51E46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7920C7-3F57-47EB-8647-A4A170F312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60084C-14A3-4FB2-B7C7-2ECF98C16282}" type="slidenum">
              <a:rPr lang="ru-RU" altLang="ru-RU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676A4C-088D-4DD3-A026-9E383DDC52ED}" type="slidenum">
              <a:rPr lang="ru-RU" altLang="ru-RU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7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B77D7C-8B9E-4098-A8D3-EE4DC429F7C8}" type="slidenum">
              <a:rPr lang="ru-RU" altLang="ru-RU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24</a:t>
            </a:fld>
            <a:endParaRPr lang="ru-RU" altLang="ru-RU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F1D231-C96A-4FE3-A42E-954AD826E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19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057B2-A328-42A4-8FDC-9AE2580BCE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6C343-148B-4740-9DFA-D7A5FA439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3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EA75E-B109-4336-BEC8-50EC2B87FF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30C4-8D1D-4316-A3D3-58B5F704C1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97AC-57B9-4267-86BC-D2230EE169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7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08B94-EAD0-4F23-A246-8ED5E7963D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5BCF-2926-4B14-AE2A-009C03809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9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05EE-7C60-4A28-AEE2-DA684360E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8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D4DD-8E8B-4445-82E1-84E4F9657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6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99304-2AE0-4519-814B-CA96489832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6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8FFF58-2D22-4E6F-9356-C159E60D48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48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48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48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3"/>
          <p:cNvSpPr txBox="1">
            <a:spLocks noChangeArrowheads="1"/>
          </p:cNvSpPr>
          <p:nvPr/>
        </p:nvSpPr>
        <p:spPr bwMode="auto">
          <a:xfrm>
            <a:off x="1000125" y="357188"/>
            <a:ext cx="714375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>
                <a:solidFill>
                  <a:srgbClr val="FFC000"/>
                </a:solidFill>
                <a:latin typeface="Arial Black" panose="020B0A04020102020204" pitchFamily="34" charset="0"/>
              </a:rPr>
              <a:t>Центр ГИМС ГУ МЧС России по Красноярскому краю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>
                <a:solidFill>
                  <a:srgbClr val="FFC000"/>
                </a:solidFill>
                <a:latin typeface="Arial Black" panose="020B0A04020102020204" pitchFamily="34" charset="0"/>
              </a:rPr>
              <a:t> Шарыповский инспекторский участок</a:t>
            </a: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1071563" y="4714875"/>
            <a:ext cx="67865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>
                <a:latin typeface="Arial Black" panose="020B0A04020102020204" pitchFamily="34" charset="0"/>
              </a:rPr>
              <a:t>интерактивный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>
                <a:latin typeface="Arial Black" panose="020B0A04020102020204" pitchFamily="34" charset="0"/>
              </a:rPr>
              <a:t>урок</a:t>
            </a:r>
          </a:p>
        </p:txBody>
      </p:sp>
      <p:pic>
        <p:nvPicPr>
          <p:cNvPr id="4100" name="Picture 9" descr="C:\Users\Семен\Desktop\9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214563"/>
            <a:ext cx="2540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Семен\Desktop\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Семен\Desktop\1334898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714375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85750" y="5286375"/>
            <a:ext cx="85725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 EK KZ" pitchFamily="34" charset="0"/>
              </a:rPr>
              <a:t>НЕ   ВЫХОДИТЕ   НА   ЛЁД   В   ОДИНОЧКУ! </a:t>
            </a:r>
            <a:endParaRPr lang="en-US" altLang="ru-RU" sz="1800" b="1">
              <a:latin typeface="Arial EK KZ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 EK KZ" pitchFamily="34" charset="0"/>
              </a:rPr>
              <a:t>НЕ   ПРОВЕРЯЙТЕ   ПРОЧНОСТЬ   ЛЬДА   НОГОЙ!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 EK KZ" pitchFamily="34" charset="0"/>
              </a:rPr>
              <a:t>ДИСТАНЦИЯ   МЕЖДУ   ПЕШЕХОДАМИ   ДОЛЖНА   БЫТЬ   5 – 6   МЕТРОВ!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36012" r="53229" b="1639"/>
          <a:stretch>
            <a:fillRect/>
          </a:stretch>
        </p:blipFill>
        <p:spPr bwMode="auto">
          <a:xfrm>
            <a:off x="1785938" y="2000250"/>
            <a:ext cx="55975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1768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428625" y="5429250"/>
            <a:ext cx="821531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  <a:cs typeface="Arial" panose="020B0604020202020204" pitchFamily="34" charset="0"/>
              </a:rPr>
              <a:t>Передвигаясь  по  льду,  будьте  всегда  готовы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  <a:cs typeface="Arial" panose="020B0604020202020204" pitchFamily="34" charset="0"/>
              </a:rPr>
              <a:t>немедленно  освободиться  от  груза! 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3609" r="1193" b="1845"/>
          <a:stretch>
            <a:fillRect/>
          </a:stretch>
        </p:blipFill>
        <p:spPr bwMode="auto">
          <a:xfrm>
            <a:off x="1714500" y="2000250"/>
            <a:ext cx="57658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7367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214313" y="5286375"/>
            <a:ext cx="8501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Не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приближайтесь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 к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тем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местам, где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происходит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сброс теплых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вод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с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промышленных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предприятий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из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бассейнов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 спортивных </a:t>
            </a:r>
            <a:r>
              <a:rPr lang="en-US" altLang="ru-RU" sz="2400" b="1">
                <a:latin typeface="Arial EK KZ" pitchFamily="34" charset="0"/>
              </a:rPr>
              <a:t> </a:t>
            </a:r>
            <a:r>
              <a:rPr lang="ru-RU" altLang="ru-RU" sz="2400" b="1">
                <a:latin typeface="Arial EK KZ" pitchFamily="34" charset="0"/>
              </a:rPr>
              <a:t>комплексов. </a:t>
            </a:r>
          </a:p>
        </p:txBody>
      </p:sp>
      <p:pic>
        <p:nvPicPr>
          <p:cNvPr id="17412" name="Picture 12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3647" r="2873" b="4457"/>
          <a:stretch>
            <a:fillRect/>
          </a:stretch>
        </p:blipFill>
        <p:spPr bwMode="auto">
          <a:xfrm>
            <a:off x="1928813" y="1928813"/>
            <a:ext cx="547528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7145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64076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 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357188" y="5695950"/>
            <a:ext cx="8286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Одно   неосторожное  движение 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          и  можно  провалиться  под  лёд.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3662" r="1193" b="2469"/>
          <a:stretch>
            <a:fillRect/>
          </a:stretch>
        </p:blipFill>
        <p:spPr bwMode="auto">
          <a:xfrm>
            <a:off x="1500188" y="2000250"/>
            <a:ext cx="61928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177323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6207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                </a:t>
            </a:r>
          </a:p>
        </p:txBody>
      </p:sp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35960" r="883" b="1692"/>
          <a:stretch>
            <a:fillRect/>
          </a:stretch>
        </p:blipFill>
        <p:spPr bwMode="auto">
          <a:xfrm>
            <a:off x="1643063" y="1857375"/>
            <a:ext cx="5907087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142875" y="5715000"/>
            <a:ext cx="8858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Не  следует  ходить  рядом  с  трещинами  или  по  участку льда,  отделенному  от  основного  массива  трещинами </a:t>
            </a:r>
          </a:p>
        </p:txBody>
      </p:sp>
      <p:sp>
        <p:nvSpPr>
          <p:cNvPr id="10" name="Кольцо 9"/>
          <p:cNvSpPr/>
          <p:nvPr/>
        </p:nvSpPr>
        <p:spPr bwMode="auto">
          <a:xfrm>
            <a:off x="1857375" y="4286250"/>
            <a:ext cx="2214563" cy="1000125"/>
          </a:xfrm>
          <a:prstGeom prst="donut">
            <a:avLst>
              <a:gd name="adj" fmla="val 59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462" name="Стрелка вправо 8"/>
          <p:cNvSpPr>
            <a:spLocks noChangeArrowheads="1"/>
          </p:cNvSpPr>
          <p:nvPr/>
        </p:nvSpPr>
        <p:spPr bwMode="auto">
          <a:xfrm rot="-366846">
            <a:off x="379413" y="4745038"/>
            <a:ext cx="2101850" cy="474662"/>
          </a:xfrm>
          <a:prstGeom prst="rightArrow">
            <a:avLst>
              <a:gd name="adj1" fmla="val 50000"/>
              <a:gd name="adj2" fmla="val 249552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bg2"/>
              </a:solidFill>
            </a:endParaRPr>
          </a:p>
        </p:txBody>
      </p:sp>
      <p:pic>
        <p:nvPicPr>
          <p:cNvPr id="19463" name="Picture 11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5954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620713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857250" y="5184775"/>
            <a:ext cx="7343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 Black" panose="020B0A04020102020204" pitchFamily="34" charset="0"/>
              </a:rPr>
              <a:t>В Н И М А Н И Е 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На  льду  водоёмов  под  снегом  могут  быть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глубокие   трещины   и   разломы.</a:t>
            </a: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3636" r="1193" b="3162"/>
          <a:stretch>
            <a:fillRect/>
          </a:stretch>
        </p:blipFill>
        <p:spPr bwMode="auto">
          <a:xfrm>
            <a:off x="1714500" y="1928813"/>
            <a:ext cx="590391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15065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4475162" cy="3357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250825" y="620713"/>
            <a:ext cx="864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Меры безопасности </a:t>
            </a:r>
            <a:b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            и правила поведения на льду </a:t>
            </a:r>
            <a:r>
              <a:rPr lang="ru-RU" sz="3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*  *  *  *  *  *  *  *  *  *  *  *  *  *  *  *  *  *  *  *  *  *  *  *  *  *  *  *  *  *  *  *  *  *  *  *  *  *  *  *  *  *</a:t>
            </a:r>
          </a:p>
        </p:txBody>
      </p:sp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0" y="1928813"/>
            <a:ext cx="9144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А 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АВТОТРАНСПОРТЕ </a:t>
            </a: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 ПЕРЕПРАВЛЯТЬСЯ  ПО  ЛЬДУ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МОЖНО  ТОЛЬКО  В  РАЗРЕШЕННЫХ  ДЛЯ  ЭТОГО  МЕСТАХ!</a:t>
            </a: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5357813" y="400050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5003800" y="2997200"/>
            <a:ext cx="37861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Black" panose="020B0A04020102020204" pitchFamily="34" charset="0"/>
                <a:cs typeface="Arial" panose="020B0604020202020204" pitchFamily="34" charset="0"/>
              </a:rPr>
              <a:t>Безопасная толщина льда           для переправы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Black" panose="020B0A04020102020204" pitchFamily="34" charset="0"/>
                <a:cs typeface="Arial" panose="020B0604020202020204" pitchFamily="34" charset="0"/>
              </a:rPr>
              <a:t>по льду 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>
              <a:solidFill>
                <a:srgbClr val="47D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  ДЛЯ АВТОМОБИЛЯ  -        50 см 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  ДЛЯ ТРАКТОРА     -    более 70 см 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1511" name="Picture 11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67798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6207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                 </a:t>
            </a:r>
          </a:p>
        </p:txBody>
      </p: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684213" y="5472113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Во  время  зимней  рыбалки  думайте   прежде  всего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о  </a:t>
            </a:r>
            <a:r>
              <a:rPr lang="ru-RU" altLang="ru-RU" sz="2400" b="1" u="sng">
                <a:latin typeface="Arial EK KZ" pitchFamily="34" charset="0"/>
              </a:rPr>
              <a:t>безопасности</a:t>
            </a:r>
            <a:r>
              <a:rPr lang="ru-RU" altLang="ru-RU" sz="2400" b="1">
                <a:latin typeface="Arial EK KZ" pitchFamily="34" charset="0"/>
              </a:rPr>
              <a:t>  и  только  потом  об  улове! </a:t>
            </a:r>
          </a:p>
        </p:txBody>
      </p:sp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2025" r="2362" b="4095"/>
          <a:stretch>
            <a:fillRect/>
          </a:stretch>
        </p:blipFill>
        <p:spPr bwMode="auto">
          <a:xfrm>
            <a:off x="1763713" y="2133600"/>
            <a:ext cx="57610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3"/>
            <a:ext cx="14938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642938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214313" y="5735638"/>
            <a:ext cx="8572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Во время занятия подлёдным ловом  рыбы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всегда имейте под рукой веревку  12-15 метров. </a:t>
            </a: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3583" r="1193" b="2469"/>
          <a:stretch>
            <a:fillRect/>
          </a:stretch>
        </p:blipFill>
        <p:spPr bwMode="auto">
          <a:xfrm>
            <a:off x="1571625" y="2071688"/>
            <a:ext cx="61198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5748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6207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pic>
        <p:nvPicPr>
          <p:cNvPr id="24579" name="Рисунок 8" descr="2010-03-10_1715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057"/>
          <a:stretch>
            <a:fillRect/>
          </a:stretch>
        </p:blipFill>
        <p:spPr bwMode="auto">
          <a:xfrm>
            <a:off x="3500438" y="2000250"/>
            <a:ext cx="546576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9"/>
          <p:cNvSpPr>
            <a:spLocks noChangeArrowheads="1"/>
          </p:cNvSpPr>
          <p:nvPr/>
        </p:nvSpPr>
        <p:spPr bwMode="auto">
          <a:xfrm>
            <a:off x="571500" y="5429250"/>
            <a:ext cx="8143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latin typeface="Arial EK KZ" pitchFamily="34" charset="0"/>
                <a:cs typeface="Arial" panose="020B0604020202020204" pitchFamily="34" charset="0"/>
              </a:rPr>
              <a:t>       </a:t>
            </a:r>
            <a:r>
              <a:rPr lang="ru-RU" altLang="ru-RU" sz="2400" b="1">
                <a:latin typeface="Arial EK KZ" pitchFamily="34" charset="0"/>
                <a:cs typeface="Arial" panose="020B0604020202020204" pitchFamily="34" charset="0"/>
              </a:rPr>
              <a:t>Рядом  с  лункой  держите  доску,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  <a:cs typeface="Arial" panose="020B0604020202020204" pitchFamily="34" charset="0"/>
              </a:rPr>
              <a:t>                                    шест  или  большую  ветку.</a:t>
            </a:r>
          </a:p>
        </p:txBody>
      </p:sp>
      <p:pic>
        <p:nvPicPr>
          <p:cNvPr id="24581" name="Содержимое 3" descr="00 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15"/>
          <a:stretch>
            <a:fillRect/>
          </a:stretch>
        </p:blipFill>
        <p:spPr>
          <a:xfrm>
            <a:off x="142875" y="2000250"/>
            <a:ext cx="3286125" cy="3214688"/>
          </a:xfrm>
        </p:spPr>
      </p:pic>
      <p:pic>
        <p:nvPicPr>
          <p:cNvPr id="24582" name="Picture 10" descr="C:\Users\Семен\Desktop\95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15382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85750" y="2357438"/>
            <a:ext cx="8429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Меры 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безопасности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 и </a:t>
            </a:r>
          </a:p>
          <a:p>
            <a:pPr algn="ctr" eaLnBrk="1" hangingPunct="1">
              <a:defRPr/>
            </a:pPr>
            <a:r>
              <a:rPr lang="ru-RU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правила 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поведения </a:t>
            </a:r>
          </a:p>
          <a:p>
            <a:pPr algn="ctr" eaLnBrk="1" hangingPunct="1">
              <a:defRPr/>
            </a:pPr>
            <a:r>
              <a:rPr lang="ru-RU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на </a:t>
            </a:r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льду   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28625" y="1285875"/>
            <a:ext cx="8072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600">
                <a:latin typeface="Arial Black" panose="020B0A04020102020204" pitchFamily="34" charset="0"/>
              </a:rPr>
              <a:t>Тема лекции:</a:t>
            </a:r>
            <a:r>
              <a:rPr lang="ru-RU" altLang="ru-RU" sz="6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620713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4714875" y="2571750"/>
            <a:ext cx="42862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2400" b="1">
                <a:latin typeface="Arial EK KZ" pitchFamily="34" charset="0"/>
              </a:rPr>
              <a:t>   Крепления  лыж  отстегните  (чтобы,  в  крайнем  случае,  быстро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от  них  избавиться);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ru-RU" altLang="ru-RU" sz="2800" b="1">
              <a:latin typeface="Arial EK KZ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2400" b="1">
                <a:latin typeface="Arial EK KZ" pitchFamily="34" charset="0"/>
              </a:rPr>
              <a:t>   Лыжные  палки  несите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 в  руках;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>
              <a:latin typeface="Arial EK KZ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2400" b="1">
                <a:latin typeface="Arial EK KZ" pitchFamily="34" charset="0"/>
              </a:rPr>
              <a:t>   Петли  палок  не  надевайте  на  кисти  рук.</a:t>
            </a:r>
          </a:p>
        </p:txBody>
      </p:sp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3609" r="30101" b="5453"/>
          <a:stretch>
            <a:fillRect/>
          </a:stretch>
        </p:blipFill>
        <p:spPr bwMode="auto">
          <a:xfrm>
            <a:off x="214313" y="2643188"/>
            <a:ext cx="40005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214313" y="1928813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Arial Black" panose="020B0A04020102020204" pitchFamily="34" charset="0"/>
              </a:rPr>
              <a:t>Если переходите водоем на лыжах:</a:t>
            </a:r>
          </a:p>
        </p:txBody>
      </p:sp>
      <p:pic>
        <p:nvPicPr>
          <p:cNvPr id="25606" name="Picture 10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155257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</a:t>
            </a:r>
          </a:p>
        </p:txBody>
      </p:sp>
      <p:pic>
        <p:nvPicPr>
          <p:cNvPr id="26627" name="Содержимое 12" descr="003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b="5246"/>
          <a:stretch>
            <a:fillRect/>
          </a:stretch>
        </p:blipFill>
        <p:spPr>
          <a:xfrm>
            <a:off x="214313" y="2643188"/>
            <a:ext cx="4500562" cy="3929062"/>
          </a:xfrm>
        </p:spPr>
      </p:pic>
      <p:sp>
        <p:nvSpPr>
          <p:cNvPr id="26628" name="Прямоугольник 13"/>
          <p:cNvSpPr>
            <a:spLocks noChangeArrowheads="1"/>
          </p:cNvSpPr>
          <p:nvPr/>
        </p:nvSpPr>
        <p:spPr bwMode="auto">
          <a:xfrm>
            <a:off x="4786313" y="2571750"/>
            <a:ext cx="42148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Проверяйте каждый шаг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на льду пешней,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но не бейте ею лёд перед собой - лучше сбоку.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latin typeface="Arial EK KZ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Если после первого удара лёд пробивается, немедленно возвращайтесь на место, с которого пришли.</a:t>
            </a: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428625" y="1714500"/>
            <a:ext cx="871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Arial Black" panose="020B0A04020102020204" pitchFamily="34" charset="0"/>
              </a:rPr>
              <a:t>Если Вам крайне необходимо перейти  водоем, а Вы не уверены в надежности льда: </a:t>
            </a:r>
          </a:p>
        </p:txBody>
      </p:sp>
      <p:pic>
        <p:nvPicPr>
          <p:cNvPr id="26630" name="Picture 10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3604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6207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214313" y="5357813"/>
            <a:ext cx="864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Опасные  места  проходите  только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при  крайней  необходимости  и  только  со  страховкой 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 Передвигайтесь  скользящим  шагом! </a:t>
            </a:r>
            <a:endParaRPr lang="ru-RU" altLang="ru-RU" sz="2400" b="1"/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3569" r="3528" b="6503"/>
          <a:stretch>
            <a:fillRect/>
          </a:stretch>
        </p:blipFill>
        <p:spPr bwMode="auto">
          <a:xfrm>
            <a:off x="1643063" y="2000250"/>
            <a:ext cx="56880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16367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6207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214313" y="5429250"/>
            <a:ext cx="864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Не  прыгайте  на  оторвавшуюся  льдину.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Она  может  не  выдержать  ваш  вес  и  перевернуться! </a:t>
            </a:r>
            <a:endParaRPr lang="ru-RU" altLang="ru-RU" sz="2400"/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569" r="2821" b="2855"/>
          <a:stretch>
            <a:fillRect/>
          </a:stretch>
        </p:blipFill>
        <p:spPr bwMode="auto">
          <a:xfrm>
            <a:off x="1619250" y="2133600"/>
            <a:ext cx="5976938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6668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95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" b="8565"/>
          <a:stretch>
            <a:fillRect/>
          </a:stretch>
        </p:blipFill>
        <p:spPr bwMode="auto">
          <a:xfrm>
            <a:off x="3857625" y="2643188"/>
            <a:ext cx="5122863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214313" y="285750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Меры безопасности </a:t>
            </a:r>
            <a:b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            и правила поведения на льду </a:t>
            </a:r>
            <a:r>
              <a:rPr lang="ru-RU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*  *  *  *  *  *  *  *  *  *  *  *  *  *  *  *  *  *  *  *  *  *  *  *  *  *  *  *  *  *  *  *  *  *  *  *  *  *  *  *  *  *                </a:t>
            </a:r>
          </a:p>
        </p:txBody>
      </p:sp>
      <p:sp>
        <p:nvSpPr>
          <p:cNvPr id="29700" name="Прямоугольник 7"/>
          <p:cNvSpPr>
            <a:spLocks noChangeArrowheads="1"/>
          </p:cNvSpPr>
          <p:nvPr/>
        </p:nvSpPr>
        <p:spPr bwMode="auto">
          <a:xfrm>
            <a:off x="1928813" y="1714500"/>
            <a:ext cx="4786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u="sng">
                <a:latin typeface="Arial Black" panose="020B0A04020102020204" pitchFamily="34" charset="0"/>
                <a:cs typeface="Times New Roman" panose="02020603050405020304" pitchFamily="18" charset="0"/>
              </a:rPr>
              <a:t>П о м н и т е !</a:t>
            </a:r>
          </a:p>
        </p:txBody>
      </p:sp>
      <p:sp>
        <p:nvSpPr>
          <p:cNvPr id="29701" name="Прямоугольник 8"/>
          <p:cNvSpPr>
            <a:spLocks noChangeArrowheads="1"/>
          </p:cNvSpPr>
          <p:nvPr/>
        </p:nvSpPr>
        <p:spPr bwMode="auto">
          <a:xfrm>
            <a:off x="0" y="2571750"/>
            <a:ext cx="38576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  <a:cs typeface="Times New Roman" panose="02020603050405020304" pitchFamily="18" charset="0"/>
              </a:rPr>
              <a:t>Каждая  секунда пребывания  в ледяной воде  работает  против : </a:t>
            </a:r>
            <a:r>
              <a:rPr lang="ru-RU" altLang="ru-RU" sz="2400" b="1">
                <a:latin typeface="Arial Black" panose="020B0A04020102020204" pitchFamily="34" charset="0"/>
                <a:cs typeface="Times New Roman" panose="02020603050405020304" pitchFamily="18" charset="0"/>
              </a:rPr>
              <a:t>даже 10-15 минут нахождения в воде опасно для жизни. </a:t>
            </a:r>
            <a:endParaRPr lang="ru-RU" altLang="ru-RU" sz="2400">
              <a:latin typeface="Arial Black" panose="020B0A04020102020204" pitchFamily="34" charset="0"/>
            </a:endParaRPr>
          </a:p>
        </p:txBody>
      </p:sp>
      <p:pic>
        <p:nvPicPr>
          <p:cNvPr id="29702" name="Picture 10" descr="C:\Users\Семен\Desktop\95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6938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-214313" y="1447800"/>
            <a:ext cx="89296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u="sng">
                <a:latin typeface="Arial Black" panose="020B0A04020102020204" pitchFamily="34" charset="0"/>
                <a:cs typeface="Times New Roman" panose="02020603050405020304" pitchFamily="18" charset="0"/>
              </a:rPr>
              <a:t>Если вы провалились,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u="sng">
                <a:latin typeface="Arial Black" panose="020B0A04020102020204" pitchFamily="34" charset="0"/>
                <a:cs typeface="Times New Roman" panose="02020603050405020304" pitchFamily="18" charset="0"/>
              </a:rPr>
              <a:t>что делать?</a:t>
            </a:r>
            <a:r>
              <a:rPr lang="ru-RU" altLang="ru-RU" sz="4000" b="1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altLang="ru-RU" sz="4000" b="1"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>
              <a:latin typeface="Arial EK KZ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u="sng">
                <a:latin typeface="Arial Black" panose="020B0A04020102020204" pitchFamily="34" charset="0"/>
                <a:cs typeface="Times New Roman" panose="02020603050405020304" pitchFamily="18" charset="0"/>
              </a:rPr>
              <a:t>Главное, не терять самообладание!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>
              <a:latin typeface="Arial EK KZ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Black" panose="020B0A04020102020204" pitchFamily="34" charset="0"/>
                <a:cs typeface="Times New Roman" panose="02020603050405020304" pitchFamily="18" charset="0"/>
              </a:rPr>
              <a:t>Нужно помнить,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  <a:cs typeface="Times New Roman" panose="02020603050405020304" pitchFamily="18" charset="0"/>
              </a:rPr>
              <a:t>что даже плохо плавающий человек способен некоторое время удержаться на поверхности за счет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  <a:cs typeface="Times New Roman" panose="02020603050405020304" pitchFamily="18" charset="0"/>
              </a:rPr>
              <a:t>воздушной подушки, образовавшейся под одеждой.  </a:t>
            </a:r>
            <a:endParaRPr lang="ru-RU" altLang="ru-RU" sz="2400" b="1">
              <a:latin typeface="Arial EK KZ" pitchFamily="34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214313" y="500063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Меры безопасности </a:t>
            </a:r>
            <a:b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            и правила поведения на льду </a:t>
            </a:r>
            <a:r>
              <a:rPr lang="ru-RU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*  *  *  *  *  *  *  *  *  *  *  *  *  *  *  *  *  *  *  *  *  *  *  *  *  *  *  *  *  *  *  *  *  *  *  *  *  *  *  *  *  *                </a:t>
            </a:r>
          </a:p>
        </p:txBody>
      </p:sp>
      <p:pic>
        <p:nvPicPr>
          <p:cNvPr id="31748" name="Picture 8" descr="C:\Users\Семен\Desktop\9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5382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713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285750" y="5722938"/>
            <a:ext cx="857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>
                <a:latin typeface="Arial Black" panose="020B0A04020102020204" pitchFamily="34" charset="0"/>
              </a:rPr>
              <a:t>Н е   п а н и к у й т е !</a:t>
            </a:r>
            <a:r>
              <a:rPr lang="ru-RU" altLang="ru-RU" sz="2400">
                <a:latin typeface="Arial Black" panose="020B0A04020102020204" pitchFamily="34" charset="0"/>
              </a:rPr>
              <a:t>  </a:t>
            </a:r>
            <a:r>
              <a:rPr lang="ru-RU" altLang="ru-RU" sz="2400" b="1">
                <a:latin typeface="Arial EK KZ" pitchFamily="34" charset="0"/>
              </a:rPr>
              <a:t>Позовите  на  помощь.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Не  погружайтесь  под  воду  с  головой!  </a:t>
            </a:r>
          </a:p>
        </p:txBody>
      </p:sp>
      <p:pic>
        <p:nvPicPr>
          <p:cNvPr id="32772" name="Содержимое 3" descr="00 m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/>
          <a:stretch>
            <a:fillRect/>
          </a:stretch>
        </p:blipFill>
        <p:spPr>
          <a:xfrm>
            <a:off x="1357313" y="2071688"/>
            <a:ext cx="6149975" cy="3348037"/>
          </a:xfrm>
        </p:spPr>
      </p:pic>
      <p:pic>
        <p:nvPicPr>
          <p:cNvPr id="32773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64306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9" descr="2010-03-10_1714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5" r="14383"/>
          <a:stretch>
            <a:fillRect/>
          </a:stretch>
        </p:blipFill>
        <p:spPr bwMode="auto">
          <a:xfrm>
            <a:off x="1357313" y="2000250"/>
            <a:ext cx="683736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3"/>
          <p:cNvSpPr txBox="1">
            <a:spLocks noChangeArrowheads="1"/>
          </p:cNvSpPr>
          <p:nvPr/>
        </p:nvSpPr>
        <p:spPr bwMode="auto">
          <a:xfrm>
            <a:off x="285750" y="5000625"/>
            <a:ext cx="85725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Раскиньте  руки  и  постарайтесь  избавиться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от  лишних тяжестей.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100" b="1">
              <a:latin typeface="Arial EK KZ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Не  делайте  резких  движений  -  не обламывайте  кромку. </a:t>
            </a:r>
            <a:endParaRPr lang="ru-RU" altLang="ru-RU" sz="24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713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pic>
        <p:nvPicPr>
          <p:cNvPr id="33797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8065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8" descr="00 pavodok_72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857375"/>
            <a:ext cx="52387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Прямоугольник 8"/>
          <p:cNvSpPr>
            <a:spLocks noChangeArrowheads="1"/>
          </p:cNvSpPr>
          <p:nvPr/>
        </p:nvSpPr>
        <p:spPr bwMode="auto">
          <a:xfrm>
            <a:off x="357188" y="5500688"/>
            <a:ext cx="8429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Постарайтесь перебраться  к  тому  краю  полыньи,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где  течение  не  унесет  вас  под  лед. </a:t>
            </a:r>
          </a:p>
        </p:txBody>
      </p:sp>
      <p:sp>
        <p:nvSpPr>
          <p:cNvPr id="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14313" y="50006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                </a:t>
            </a:r>
          </a:p>
        </p:txBody>
      </p:sp>
      <p:pic>
        <p:nvPicPr>
          <p:cNvPr id="34821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5446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3" descr="mch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5" r="31976"/>
          <a:stretch>
            <a:fillRect/>
          </a:stretch>
        </p:blipFill>
        <p:spPr bwMode="auto">
          <a:xfrm>
            <a:off x="1928813" y="1928813"/>
            <a:ext cx="55721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14313" y="50006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                </a:t>
            </a:r>
          </a:p>
        </p:txBody>
      </p:sp>
      <p:sp>
        <p:nvSpPr>
          <p:cNvPr id="35844" name="TextBox 12"/>
          <p:cNvSpPr txBox="1">
            <a:spLocks noChangeArrowheads="1"/>
          </p:cNvSpPr>
          <p:nvPr/>
        </p:nvSpPr>
        <p:spPr bwMode="auto">
          <a:xfrm>
            <a:off x="214313" y="5380038"/>
            <a:ext cx="8715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Пытайтесь  опереться   грудью  на  кромку  льда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с  выброшенными  вперед  руками,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пробуйте  выбраться  на  лёд.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35845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4938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6207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  и правила поведения на льду </a:t>
            </a:r>
            <a:r>
              <a:rPr lang="ru-RU" sz="1000" dirty="0" smtClean="0">
                <a:latin typeface="Arial Black" pitchFamily="34" charset="0"/>
              </a:rPr>
              <a:t/>
            </a:r>
            <a:br>
              <a:rPr lang="ru-RU" sz="1000" dirty="0" smtClean="0">
                <a:latin typeface="Arial Black" pitchFamily="34" charset="0"/>
              </a:rPr>
            </a:br>
            <a:r>
              <a:rPr lang="ru-RU" sz="1000" dirty="0" smtClean="0">
                <a:latin typeface="Arial Black" pitchFamily="34" charset="0"/>
              </a:rPr>
              <a:t/>
            </a:r>
            <a:br>
              <a:rPr lang="ru-RU" sz="1000" dirty="0" smtClean="0">
                <a:latin typeface="Arial Black" pitchFamily="34" charset="0"/>
              </a:rPr>
            </a:br>
            <a:r>
              <a:rPr lang="ru-RU" sz="1000" dirty="0" smtClean="0">
                <a:latin typeface="Arial Black" pitchFamily="34" charset="0"/>
              </a:rPr>
              <a:t/>
            </a:r>
            <a:br>
              <a:rPr lang="ru-RU" sz="1000" dirty="0" smtClean="0">
                <a:latin typeface="Arial Black" pitchFamily="34" charset="0"/>
              </a:rPr>
            </a:br>
            <a:r>
              <a:rPr lang="ru-RU" sz="1000" dirty="0" smtClean="0">
                <a:latin typeface="Arial Black" pitchFamily="34" charset="0"/>
              </a:rPr>
              <a:t/>
            </a:r>
            <a:br>
              <a:rPr lang="ru-RU" sz="1000" dirty="0" smtClean="0">
                <a:latin typeface="Arial Black" pitchFamily="34" charset="0"/>
              </a:rPr>
            </a:br>
            <a:r>
              <a:rPr lang="ru-RU" sz="1000" dirty="0" smtClean="0">
                <a:latin typeface="Arial Black" pitchFamily="34" charset="0"/>
              </a:rPr>
              <a:t/>
            </a:r>
            <a:br>
              <a:rPr lang="ru-RU" sz="10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*  *  *  *  *  *  *  *  *  *  *  *  *  *  *  *  *  *  *  *  *  *  *  *  *  *  *  *  *  *  *  *  *  *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997075"/>
            <a:ext cx="9001125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 indent="533400" algn="ctr" eaLnBrk="1" hangingPunct="1">
              <a:defRPr/>
            </a:pPr>
            <a:r>
              <a:rPr lang="ru-RU" sz="3600" b="1" dirty="0">
                <a:latin typeface="Arial Black" pitchFamily="34" charset="0"/>
                <a:cs typeface="Arial" pitchFamily="34" charset="0"/>
              </a:rPr>
              <a:t>Сегодня  мы  расскажем:</a:t>
            </a:r>
          </a:p>
          <a:p>
            <a:pPr marL="88900" indent="533400" algn="ctr" eaLnBrk="1" hangingPunct="1"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88900" indent="533400" eaLnBrk="1" hangingPunct="1">
              <a:buFont typeface="Wingdings" pitchFamily="2" charset="2"/>
              <a:buChar char="v"/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Как  свести  к  минимуму  риск нахождения   на льду;</a:t>
            </a:r>
          </a:p>
          <a:p>
            <a:pPr marL="88900" indent="533400" eaLnBrk="1" hangingPunct="1">
              <a:defRPr/>
            </a:pP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marL="88900" indent="533400" eaLnBrk="1" hangingPunct="1">
              <a:buFont typeface="Wingdings" pitchFamily="2" charset="2"/>
              <a:buChar char="v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Как уверенно чувствовать себя на нем;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marL="88900" indent="533400" eaLnBrk="1" hangingPunct="1">
              <a:defRPr/>
            </a:pPr>
            <a:endParaRPr lang="ru-RU" sz="600" b="1" dirty="0">
              <a:latin typeface="Arial" pitchFamily="34" charset="0"/>
              <a:cs typeface="Arial" pitchFamily="34" charset="0"/>
            </a:endParaRPr>
          </a:p>
          <a:p>
            <a:pPr marL="88900" indent="533400" eaLnBrk="1" hangingPunct="1">
              <a:buFont typeface="Wingdings" pitchFamily="2" charset="2"/>
              <a:buChar char="v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Как не попасть в неприятные ситуации на льду.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88900" indent="533400" algn="just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FF99FF"/>
                </a:solidFill>
                <a:latin typeface="Arial Black" pitchFamily="34" charset="0"/>
                <a:cs typeface="Arial" pitchFamily="34" charset="0"/>
              </a:rPr>
              <a:t>		</a:t>
            </a:r>
            <a:r>
              <a:rPr lang="ru-RU" sz="3200" b="1" dirty="0">
                <a:latin typeface="Arial Black" pitchFamily="34" charset="0"/>
                <a:cs typeface="Arial" pitchFamily="34" charset="0"/>
              </a:rPr>
              <a:t>А также: </a:t>
            </a:r>
          </a:p>
          <a:p>
            <a:pPr marL="88900" indent="533400" algn="just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EK KZ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Что делать, если Вы всё-таки провалились под лёд ;</a:t>
            </a:r>
          </a:p>
          <a:p>
            <a:pPr marL="88900" indent="533400" algn="just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Как оказать помощь пострадавшему.</a:t>
            </a:r>
          </a:p>
        </p:txBody>
      </p:sp>
      <p:pic>
        <p:nvPicPr>
          <p:cNvPr id="6148" name="Picture 8" descr="C:\Users\Семен\Desktop\9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16875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4" descr="80_aa19bca123101f2ab5575e962a6fac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3"/>
          <a:stretch>
            <a:fillRect/>
          </a:stretch>
        </p:blipFill>
        <p:spPr bwMode="auto">
          <a:xfrm>
            <a:off x="1143000" y="2143125"/>
            <a:ext cx="68151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713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285750" y="5286375"/>
            <a:ext cx="864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Как  только  большая  часть  тела  окажется  на льду,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перекатитесь  на  живот  и  отползайте   от  края   полыньи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 как   можно   дальше.</a:t>
            </a:r>
            <a:endParaRPr lang="ru-RU" altLang="ru-RU" sz="2400"/>
          </a:p>
        </p:txBody>
      </p:sp>
      <p:pic>
        <p:nvPicPr>
          <p:cNvPr id="36869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7811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 descr="photo_53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71688"/>
            <a:ext cx="62896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713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37892" name="TextBox 9"/>
          <p:cNvSpPr txBox="1">
            <a:spLocks noChangeArrowheads="1"/>
          </p:cNvSpPr>
          <p:nvPr/>
        </p:nvSpPr>
        <p:spPr bwMode="auto">
          <a:xfrm>
            <a:off x="357188" y="5643563"/>
            <a:ext cx="8358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Выбирайтесь  в  ту  сторону,  откуда  пришли ,  т. к.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 там проверенный  лёд.</a:t>
            </a:r>
            <a:endParaRPr lang="ru-RU" altLang="ru-RU" sz="2400"/>
          </a:p>
        </p:txBody>
      </p:sp>
      <p:pic>
        <p:nvPicPr>
          <p:cNvPr id="37893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8446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92150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   </a:t>
            </a:r>
            <a:endParaRPr lang="ru-RU" sz="2800" dirty="0" smtClean="0"/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214313" y="2543175"/>
            <a:ext cx="87868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	Если Вам самостоятельно удалось выбраться в безопасное место, а до населённого пункта идти далеко и у Вас нет запасных тёплых вещей и нет возможности разжечь костёр, то нельзя допустить переохлаждения тела. С этой целью поочерёдно (начиная с головы) снимайте верхнюю одежду  отжимайте  и  надевайте  заново. </a:t>
            </a:r>
          </a:p>
        </p:txBody>
      </p:sp>
      <p:pic>
        <p:nvPicPr>
          <p:cNvPr id="38916" name="Picture 8" descr="C:\Users\Семен\Desktop\9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7732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179388" y="4060825"/>
            <a:ext cx="8964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4500" indent="-2667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/>
          </a:p>
        </p:txBody>
      </p:sp>
      <p:sp>
        <p:nvSpPr>
          <p:cNvPr id="6656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14313" y="620713"/>
            <a:ext cx="8678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142875" y="1928813"/>
            <a:ext cx="8786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Здесь пригодятся полиэтиленовые пакеты, которые надевают на босые ноги, руки и голову. Переодеваться нужно быстро, чтобы не замёрзнуть. Из-под снега на берегу всегда торчат стебли сухой травы, можно набрать пучок и положить в валенки как стельки. Далее необходимо быстрым шагом, а лучше легким бегом направиться к дороге или  населённому  пункту  (что ближе).</a:t>
            </a:r>
          </a:p>
        </p:txBody>
      </p:sp>
      <p:pic>
        <p:nvPicPr>
          <p:cNvPr id="39941" name="Picture 9" descr="C:\Users\Семен\Desktop\9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7446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14313" y="620713"/>
            <a:ext cx="8678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pic>
        <p:nvPicPr>
          <p:cNvPr id="40963" name="Рисунок 7" descr="00 pavodok_74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071688"/>
            <a:ext cx="531018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Прямоугольник 8"/>
          <p:cNvSpPr>
            <a:spLocks noChangeArrowheads="1"/>
          </p:cNvSpPr>
          <p:nvPr/>
        </p:nvSpPr>
        <p:spPr bwMode="auto">
          <a:xfrm>
            <a:off x="214313" y="5643563"/>
            <a:ext cx="8715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Приближаться  к  провалившемуся  под  лёд</a:t>
            </a:r>
            <a:endParaRPr lang="en-US" altLang="ru-RU" sz="2400" b="1">
              <a:latin typeface="Arial EK KZ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нужно  лёжа  с  раскинутыми  в  сторону  руками  и  ногами.</a:t>
            </a:r>
          </a:p>
        </p:txBody>
      </p:sp>
      <p:pic>
        <p:nvPicPr>
          <p:cNvPr id="40965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7145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14313" y="620713"/>
            <a:ext cx="8678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41987" name="TextBox 11"/>
          <p:cNvSpPr txBox="1">
            <a:spLocks noChangeArrowheads="1"/>
          </p:cNvSpPr>
          <p:nvPr/>
        </p:nvSpPr>
        <p:spPr bwMode="auto">
          <a:xfrm>
            <a:off x="142875" y="5572125"/>
            <a:ext cx="87868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EK KZ" pitchFamily="34" charset="0"/>
              </a:rPr>
              <a:t>Если  под  рукой  имеются  доски,  лестницы, шесты  или другие  предметы,  используйте  их  для  оказания  помощи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41988" name="Рисунок 3" descr="photo_53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071688"/>
            <a:ext cx="66754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568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pic>
        <p:nvPicPr>
          <p:cNvPr id="43011" name="Содержимое 3" descr="00 04_5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/>
          <a:stretch>
            <a:fillRect/>
          </a:stretch>
        </p:blipFill>
        <p:spPr>
          <a:xfrm>
            <a:off x="1643063" y="2000250"/>
            <a:ext cx="6046787" cy="3121025"/>
          </a:xfrm>
        </p:spPr>
      </p:pic>
      <p:sp>
        <p:nvSpPr>
          <p:cNvPr id="43012" name="Прямоугольник 9"/>
          <p:cNvSpPr>
            <a:spLocks noChangeArrowheads="1"/>
          </p:cNvSpPr>
          <p:nvPr/>
        </p:nvSpPr>
        <p:spPr bwMode="auto">
          <a:xfrm>
            <a:off x="214313" y="5286375"/>
            <a:ext cx="86439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Когда нет никаких предметов для оказания помощи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два-три человека ложатся на лёд и цепочкой продвигаются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к пострадавшему, удерживая друг друга за ноги.</a:t>
            </a:r>
            <a:endParaRPr lang="ru-RU" altLang="ru-RU" sz="2200"/>
          </a:p>
        </p:txBody>
      </p:sp>
      <p:pic>
        <p:nvPicPr>
          <p:cNvPr id="43013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161607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pic>
        <p:nvPicPr>
          <p:cNvPr id="44035" name="Picture 9" descr="полын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43125"/>
            <a:ext cx="644683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10"/>
          <p:cNvSpPr>
            <a:spLocks noChangeArrowheads="1"/>
          </p:cNvSpPr>
          <p:nvPr/>
        </p:nvSpPr>
        <p:spPr bwMode="auto">
          <a:xfrm>
            <a:off x="142875" y="5754688"/>
            <a:ext cx="8639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А  первый  подает  пострадавшему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связанные  ремни  или  одежду. </a:t>
            </a:r>
          </a:p>
        </p:txBody>
      </p:sp>
      <p:pic>
        <p:nvPicPr>
          <p:cNvPr id="44037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7256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Содержимое 14" descr="P102064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6"/>
          <a:stretch>
            <a:fillRect/>
          </a:stretch>
        </p:blipFill>
        <p:spPr>
          <a:xfrm>
            <a:off x="357188" y="2143125"/>
            <a:ext cx="3952875" cy="4357688"/>
          </a:xfrm>
        </p:spPr>
      </p:pic>
      <p:sp>
        <p:nvSpPr>
          <p:cNvPr id="4" name="Rectangle 7"/>
          <p:cNvSpPr txBox="1">
            <a:spLocks noRot="1" noChangeArrowheads="1"/>
          </p:cNvSpPr>
          <p:nvPr/>
        </p:nvSpPr>
        <p:spPr bwMode="auto">
          <a:xfrm>
            <a:off x="214313" y="620713"/>
            <a:ext cx="8678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Меры безопасности </a:t>
            </a:r>
            <a:b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            и правила поведения на льду </a:t>
            </a:r>
            <a:r>
              <a:rPr lang="ru-RU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*  *  *  *  *  *  *  *  *  *  *  *  *  *  *  *  *  *  *  *  *  *  *  *  *  *  *  *  *  *  *  *  *  *  *  *  *  *  *  *  *  *</a:t>
            </a:r>
          </a:p>
        </p:txBody>
      </p:sp>
      <p:sp>
        <p:nvSpPr>
          <p:cNvPr id="45060" name="Прямоугольник 18"/>
          <p:cNvSpPr>
            <a:spLocks noChangeArrowheads="1"/>
          </p:cNvSpPr>
          <p:nvPr/>
        </p:nvSpPr>
        <p:spPr bwMode="auto">
          <a:xfrm>
            <a:off x="4572000" y="2143125"/>
            <a:ext cx="4572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EK KZ" pitchFamily="34" charset="0"/>
              </a:rPr>
              <a:t>Когда есть промоины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EK KZ" pitchFamily="34" charset="0"/>
              </a:rPr>
              <a:t>или битый лед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EK KZ" pitchFamily="34" charset="0"/>
              </a:rPr>
              <a:t>необходимо использовать спасательные шлюпки.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latin typeface="Arial EK KZ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EK KZ" pitchFamily="34" charset="0"/>
              </a:rPr>
              <a:t>Для продвижения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EK KZ" pitchFamily="34" charset="0"/>
              </a:rPr>
              <a:t>шлюпки  вперед  используются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EK KZ" pitchFamily="34" charset="0"/>
              </a:rPr>
              <a:t>«кошки»  и  багры.</a:t>
            </a:r>
          </a:p>
        </p:txBody>
      </p:sp>
      <p:sp>
        <p:nvSpPr>
          <p:cNvPr id="45061" name="Стрелка вправо 8"/>
          <p:cNvSpPr>
            <a:spLocks noChangeArrowheads="1"/>
          </p:cNvSpPr>
          <p:nvPr/>
        </p:nvSpPr>
        <p:spPr bwMode="auto">
          <a:xfrm flipH="1">
            <a:off x="4286250" y="4429125"/>
            <a:ext cx="914400" cy="534988"/>
          </a:xfrm>
          <a:prstGeom prst="rightArrow">
            <a:avLst>
              <a:gd name="adj1" fmla="val 50000"/>
              <a:gd name="adj2" fmla="val 166734"/>
            </a:avLst>
          </a:prstGeom>
          <a:solidFill>
            <a:srgbClr val="FF66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45062" name="Picture 10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7367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листовка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3" r="64651" b="6667"/>
          <a:stretch>
            <a:fillRect/>
          </a:stretch>
        </p:blipFill>
        <p:spPr bwMode="auto">
          <a:xfrm>
            <a:off x="142875" y="2286000"/>
            <a:ext cx="4786313" cy="421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46084" name="TextBox 12"/>
          <p:cNvSpPr txBox="1">
            <a:spLocks noChangeArrowheads="1"/>
          </p:cNvSpPr>
          <p:nvPr/>
        </p:nvSpPr>
        <p:spPr bwMode="auto">
          <a:xfrm>
            <a:off x="4929188" y="1928813"/>
            <a:ext cx="40719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u="sng">
                <a:latin typeface="Arial Black" panose="020B0A04020102020204" pitchFamily="34" charset="0"/>
              </a:rPr>
              <a:t>Строгое  соблюдение  мер  предосторожности  на  льду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600" b="1" u="sng">
              <a:solidFill>
                <a:srgbClr val="FF99FF"/>
              </a:solidFill>
              <a:latin typeface="Arial EK KZ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EK KZ" pitchFamily="34" charset="0"/>
              </a:rPr>
              <a:t>–  главное  условие предотвращения  несчастных  случаев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EK KZ" pitchFamily="34" charset="0"/>
              </a:rPr>
              <a:t>во  время  </a:t>
            </a:r>
            <a:r>
              <a:rPr lang="ru-RU" altLang="ru-RU" sz="2800" b="1">
                <a:latin typeface="Arial" panose="020B0604020202020204" pitchFamily="34" charset="0"/>
              </a:rPr>
              <a:t>нахождения человека на</a:t>
            </a:r>
            <a:r>
              <a:rPr lang="ru-RU" altLang="ru-RU" sz="2800" b="1">
                <a:latin typeface="Arial EK KZ" pitchFamily="34" charset="0"/>
              </a:rPr>
              <a:t>  льду!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600" u="sng">
              <a:solidFill>
                <a:srgbClr val="FF99FF"/>
              </a:solidFill>
            </a:endParaRPr>
          </a:p>
        </p:txBody>
      </p:sp>
      <p:pic>
        <p:nvPicPr>
          <p:cNvPr id="46085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6732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6207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 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  и правила поведения на льду </a:t>
            </a:r>
            <a:r>
              <a:rPr lang="ru-RU" sz="1000" dirty="0" smtClean="0">
                <a:latin typeface="Arial Black" pitchFamily="34" charset="0"/>
              </a:rPr>
              <a:t/>
            </a:r>
            <a:br>
              <a:rPr lang="ru-RU" sz="1000" dirty="0" smtClean="0">
                <a:latin typeface="Arial Black" pitchFamily="34" charset="0"/>
              </a:rPr>
            </a:br>
            <a:r>
              <a:rPr lang="ru-RU" sz="1000" dirty="0" smtClean="0">
                <a:latin typeface="Arial Black" pitchFamily="34" charset="0"/>
              </a:rPr>
              <a:t/>
            </a:r>
            <a:br>
              <a:rPr lang="ru-RU" sz="1000" dirty="0" smtClean="0">
                <a:latin typeface="Arial Black" pitchFamily="34" charset="0"/>
              </a:rPr>
            </a:br>
            <a:r>
              <a:rPr lang="ru-RU" sz="1000" dirty="0" smtClean="0">
                <a:latin typeface="Arial Black" pitchFamily="34" charset="0"/>
              </a:rPr>
              <a:t/>
            </a:r>
            <a:br>
              <a:rPr lang="ru-RU" sz="1000" dirty="0" smtClean="0">
                <a:latin typeface="Arial Black" pitchFamily="34" charset="0"/>
              </a:rPr>
            </a:br>
            <a:r>
              <a:rPr lang="ru-RU" sz="1000" dirty="0" smtClean="0">
                <a:latin typeface="Arial Black" pitchFamily="34" charset="0"/>
              </a:rPr>
              <a:t/>
            </a:r>
            <a:br>
              <a:rPr lang="ru-RU" sz="1000" dirty="0" smtClean="0">
                <a:latin typeface="Arial Black" pitchFamily="34" charset="0"/>
              </a:rPr>
            </a:br>
            <a:r>
              <a:rPr lang="ru-RU" sz="1000" dirty="0" smtClean="0">
                <a:latin typeface="Arial Black" pitchFamily="34" charset="0"/>
              </a:rPr>
              <a:t/>
            </a:r>
            <a:br>
              <a:rPr lang="ru-RU" sz="10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*  *  *  *  *  *  *  *  *  *  *  *  *  *  *  *  *  *  *  *  *  *  *  *  *  *  *  *  *  *  *  *  *  *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57188" y="1071563"/>
            <a:ext cx="85725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ctr">
              <a:defRPr/>
            </a:pP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ctr">
              <a:defRPr/>
            </a:pP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ctr">
              <a:defRPr/>
            </a:pPr>
            <a:r>
              <a:rPr lang="ru-RU" sz="2800" b="1" dirty="0">
                <a:latin typeface="Arial Black" pitchFamily="34" charset="0"/>
                <a:cs typeface="Arial" pitchFamily="34" charset="0"/>
              </a:rPr>
              <a:t>Прочность льда </a:t>
            </a:r>
          </a:p>
          <a:p>
            <a:pPr marL="266700" indent="-266700" algn="ctr">
              <a:defRPr/>
            </a:pPr>
            <a:r>
              <a:rPr lang="ru-RU" sz="2800" b="1" dirty="0">
                <a:latin typeface="Arial Black" pitchFamily="34" charset="0"/>
                <a:cs typeface="Arial" pitchFamily="34" charset="0"/>
              </a:rPr>
              <a:t>можно определить визуально: </a:t>
            </a:r>
          </a:p>
          <a:p>
            <a:pPr marL="266700" indent="-266700" algn="ctr">
              <a:defRPr/>
            </a:pPr>
            <a:endParaRPr lang="ru-RU" sz="800" b="1" dirty="0"/>
          </a:p>
          <a:p>
            <a:pPr marL="266700" indent="-266700">
              <a:lnSpc>
                <a:spcPct val="150000"/>
              </a:lnSpc>
              <a:buFontTx/>
              <a:buAutoNum type="arabicPeriod"/>
              <a:defRPr/>
            </a:pPr>
            <a:r>
              <a:rPr lang="ru-RU" sz="2300" b="1" u="sng" dirty="0">
                <a:latin typeface="Arial Black" pitchFamily="34" charset="0"/>
                <a:cs typeface="Arial" pitchFamily="34" charset="0"/>
              </a:rPr>
              <a:t> Лёд  голубого  цвета                       – </a:t>
            </a:r>
            <a:r>
              <a:rPr lang="ru-RU" sz="2800" b="1" u="sng" dirty="0">
                <a:latin typeface="Arial Black" pitchFamily="34" charset="0"/>
                <a:cs typeface="Arial" pitchFamily="34" charset="0"/>
              </a:rPr>
              <a:t>прочный</a:t>
            </a:r>
            <a:r>
              <a:rPr lang="ru-RU" sz="2300" b="1" dirty="0">
                <a:latin typeface="Arial Black" pitchFamily="34" charset="0"/>
                <a:cs typeface="Arial" pitchFamily="34" charset="0"/>
              </a:rPr>
              <a:t>, </a:t>
            </a:r>
          </a:p>
          <a:p>
            <a:pPr marL="266700" indent="-266700">
              <a:lnSpc>
                <a:spcPct val="150000"/>
              </a:lnSpc>
              <a:defRPr/>
            </a:pPr>
            <a:endParaRPr lang="ru-RU" sz="1400" b="1" dirty="0">
              <a:latin typeface="Arial Black" pitchFamily="34" charset="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defRPr/>
            </a:pPr>
            <a:r>
              <a:rPr lang="ru-RU" sz="2300" b="1" dirty="0">
                <a:latin typeface="Arial Black" pitchFamily="34" charset="0"/>
                <a:cs typeface="Arial" pitchFamily="34" charset="0"/>
              </a:rPr>
              <a:t>2. </a:t>
            </a:r>
            <a:r>
              <a:rPr lang="ru-RU" sz="2300" b="1" u="sng" dirty="0">
                <a:latin typeface="Arial Black" pitchFamily="34" charset="0"/>
                <a:cs typeface="Arial" pitchFamily="34" charset="0"/>
              </a:rPr>
              <a:t>Лёд  белого  цвета                       – </a:t>
            </a:r>
            <a:r>
              <a:rPr lang="ru-RU" sz="2800" b="1" u="sng" dirty="0">
                <a:latin typeface="Arial Black" pitchFamily="34" charset="0"/>
                <a:cs typeface="Arial" pitchFamily="34" charset="0"/>
              </a:rPr>
              <a:t>прочность </a:t>
            </a:r>
          </a:p>
          <a:p>
            <a:pPr marL="266700" indent="-266700">
              <a:lnSpc>
                <a:spcPct val="150000"/>
              </a:lnSpc>
              <a:defRPr/>
            </a:pPr>
            <a:r>
              <a:rPr lang="ru-RU" sz="2800" b="1" dirty="0">
                <a:latin typeface="Arial Black" pitchFamily="34" charset="0"/>
                <a:cs typeface="Arial" pitchFamily="34" charset="0"/>
              </a:rPr>
              <a:t>                                         </a:t>
            </a:r>
            <a:r>
              <a:rPr lang="ru-RU" sz="2800" b="1" u="sng" dirty="0">
                <a:latin typeface="Arial Black" pitchFamily="34" charset="0"/>
                <a:cs typeface="Arial" pitchFamily="34" charset="0"/>
              </a:rPr>
              <a:t> в 2 раза меньше</a:t>
            </a:r>
          </a:p>
          <a:p>
            <a:pPr marL="266700" indent="-266700">
              <a:lnSpc>
                <a:spcPct val="150000"/>
              </a:lnSpc>
              <a:defRPr/>
            </a:pPr>
            <a:endParaRPr lang="ru-RU" sz="1400" b="1" dirty="0">
              <a:latin typeface="Arial Black" pitchFamily="34" charset="0"/>
              <a:cs typeface="Arial" pitchFamily="34" charset="0"/>
            </a:endParaRPr>
          </a:p>
          <a:p>
            <a:pPr marL="266700" indent="-266700">
              <a:lnSpc>
                <a:spcPct val="150000"/>
              </a:lnSpc>
              <a:defRPr/>
            </a:pPr>
            <a:r>
              <a:rPr lang="ru-RU" sz="2300" b="1" u="sng" dirty="0">
                <a:latin typeface="Arial Black" pitchFamily="34" charset="0"/>
                <a:cs typeface="Arial" pitchFamily="34" charset="0"/>
              </a:rPr>
              <a:t>3. Лёд  серый,  матово-белый</a:t>
            </a:r>
          </a:p>
          <a:p>
            <a:pPr marL="266700" indent="-266700">
              <a:lnSpc>
                <a:spcPct val="150000"/>
              </a:lnSpc>
              <a:defRPr/>
            </a:pPr>
            <a:r>
              <a:rPr lang="ru-RU" sz="2300" b="1" dirty="0">
                <a:latin typeface="Arial Black" pitchFamily="34" charset="0"/>
                <a:cs typeface="Arial" pitchFamily="34" charset="0"/>
              </a:rPr>
              <a:t>     </a:t>
            </a:r>
            <a:r>
              <a:rPr lang="ru-RU" sz="2300" b="1" u="sng" dirty="0">
                <a:latin typeface="Arial Black" pitchFamily="34" charset="0"/>
                <a:cs typeface="Arial" pitchFamily="34" charset="0"/>
              </a:rPr>
              <a:t>или  с  желтоватым  оттенком</a:t>
            </a:r>
            <a:r>
              <a:rPr lang="ru-RU" sz="2300" b="1" u="sng" dirty="0">
                <a:solidFill>
                  <a:srgbClr val="FFFF66"/>
                </a:solidFill>
                <a:latin typeface="Arial Black" pitchFamily="34" charset="0"/>
                <a:cs typeface="Arial" pitchFamily="34" charset="0"/>
              </a:rPr>
              <a:t>     </a:t>
            </a:r>
            <a:r>
              <a:rPr lang="ru-RU" sz="23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– </a:t>
            </a:r>
            <a:r>
              <a:rPr lang="ru-RU" sz="28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 </a:t>
            </a:r>
            <a:r>
              <a:rPr lang="ru-RU" sz="2800" b="1" u="sng" dirty="0" err="1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</a:t>
            </a:r>
            <a:r>
              <a:rPr lang="ru-RU" sz="2800" b="1" u="sng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а с е н. </a:t>
            </a:r>
          </a:p>
        </p:txBody>
      </p:sp>
      <p:pic>
        <p:nvPicPr>
          <p:cNvPr id="7172" name="Picture 8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71926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ChangeArrowheads="1"/>
          </p:cNvSpPr>
          <p:nvPr/>
        </p:nvSpPr>
        <p:spPr bwMode="auto">
          <a:xfrm>
            <a:off x="179388" y="4724400"/>
            <a:ext cx="896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4500" indent="-2667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/>
          </a:p>
        </p:txBody>
      </p:sp>
      <p:sp>
        <p:nvSpPr>
          <p:cNvPr id="5325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620713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47108" name="Rectangle 9"/>
          <p:cNvSpPr>
            <a:spLocks noChangeArrowheads="1"/>
          </p:cNvSpPr>
          <p:nvPr/>
        </p:nvSpPr>
        <p:spPr bwMode="auto">
          <a:xfrm>
            <a:off x="285750" y="2492375"/>
            <a:ext cx="8572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latin typeface="Arial Black" panose="020B0A04020102020204" pitchFamily="34" charset="0"/>
                <a:cs typeface="Arial" panose="020B0604020202020204" pitchFamily="34" charset="0"/>
              </a:rPr>
              <a:t>УВАЖАЕМЫЕ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ГРАЖДАНЕ</a:t>
            </a:r>
            <a:r>
              <a:rPr lang="ru-RU" altLang="ru-RU" b="1"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r>
              <a:rPr lang="ru-RU" altLang="ru-RU" sz="2400" b="1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altLang="ru-RU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Black" panose="020B0A04020102020204" pitchFamily="34" charset="0"/>
                <a:cs typeface="Arial" panose="020B0604020202020204" pitchFamily="34" charset="0"/>
              </a:rPr>
              <a:t>ФКУ «ЦЕНТР ГИМС МЧС России по Красноярскому краю»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 Р Е Д У П Р Е Ж Д А Е Т !</a:t>
            </a:r>
          </a:p>
        </p:txBody>
      </p:sp>
      <p:pic>
        <p:nvPicPr>
          <p:cNvPr id="47109" name="Picture 9" descr="C:\Users\Семен\Desktop\9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662112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179388" y="4060825"/>
            <a:ext cx="8964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4500" indent="-2667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/>
          </a:p>
        </p:txBody>
      </p:sp>
      <p:sp>
        <p:nvSpPr>
          <p:cNvPr id="6554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85750" y="50006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250825" y="1785938"/>
            <a:ext cx="88931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>
                <a:latin typeface="Arial Black" panose="020B0A04020102020204" pitchFamily="34" charset="0"/>
              </a:rPr>
              <a:t>ВО </a:t>
            </a:r>
            <a:r>
              <a:rPr lang="en-US" altLang="ru-RU" sz="2400" b="1" u="sng">
                <a:latin typeface="Arial Black" panose="020B0A04020102020204" pitchFamily="34" charset="0"/>
              </a:rPr>
              <a:t> </a:t>
            </a:r>
            <a:r>
              <a:rPr lang="ru-RU" altLang="ru-RU" sz="2400" b="1" u="sng">
                <a:latin typeface="Arial Black" panose="020B0A04020102020204" pitchFamily="34" charset="0"/>
              </a:rPr>
              <a:t> ИЗБЕЖАНИЕ   ТРАГИЧЕСКИХ   СЛУЧАЕВ: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>
              <a:latin typeface="Arial EK KZ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000">
                <a:latin typeface="Arial EK KZ" pitchFamily="34" charset="0"/>
              </a:rPr>
              <a:t> </a:t>
            </a:r>
            <a:r>
              <a:rPr lang="ru-RU" altLang="ru-RU" sz="1800" b="1">
                <a:latin typeface="Arial EK KZ" pitchFamily="34" charset="0"/>
              </a:rPr>
              <a:t>Коллективные  выезды  на  лед  для  отдыха  и  рыбалки необходимо согласовать  с  подразделениями службы ГИМС;</a:t>
            </a:r>
            <a:endParaRPr lang="en-US" altLang="ru-RU" sz="1800" b="1">
              <a:latin typeface="Arial EK KZ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 EK KZ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 EK KZ" pitchFamily="34" charset="0"/>
              </a:rPr>
              <a:t>2. Руководителям  организаций  необходимо  назначить  приказом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 EK KZ" pitchFamily="34" charset="0"/>
              </a:rPr>
              <a:t>ответственных  за  обеспечение  порядка  в  пути  следования  и  на  водоемах ; </a:t>
            </a:r>
            <a:endParaRPr lang="en-US" altLang="ru-RU" sz="1800" b="1">
              <a:latin typeface="Arial EK KZ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 EK KZ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 EK KZ" pitchFamily="34" charset="0"/>
              </a:rPr>
              <a:t>3. Ответственные  лица  должны  пройти  инструктаж  на территориальных участках ГИМС; </a:t>
            </a:r>
            <a:endParaRPr lang="en-US" altLang="ru-RU" sz="1800" b="1">
              <a:latin typeface="Arial EK KZ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 EK KZ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 EK KZ" pitchFamily="34" charset="0"/>
              </a:rPr>
              <a:t>4. Соблюдайте  элементарные  правила  безопасности  на  льду;</a:t>
            </a:r>
            <a:endParaRPr lang="en-US" altLang="ru-RU" sz="1800" b="1">
              <a:latin typeface="Arial EK KZ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 EK KZ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 EK KZ" pitchFamily="34" charset="0"/>
              </a:rPr>
              <a:t>5. Помните, безопасным лёд считается  при толщине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>
                <a:latin typeface="Arial EK KZ" pitchFamily="34" charset="0"/>
              </a:rPr>
              <a:t>не  менее  12 см.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/>
          </a:p>
        </p:txBody>
      </p:sp>
      <p:pic>
        <p:nvPicPr>
          <p:cNvPr id="48133" name="Picture 9" descr="C:\Users\Семен\Desktop\9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6319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3" descr="nd17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500313"/>
            <a:ext cx="48228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4978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</a:t>
            </a:r>
          </a:p>
        </p:txBody>
      </p:sp>
      <p:sp>
        <p:nvSpPr>
          <p:cNvPr id="49156" name="Прямоугольник 10"/>
          <p:cNvSpPr>
            <a:spLocks noChangeArrowheads="1"/>
          </p:cNvSpPr>
          <p:nvPr/>
        </p:nvSpPr>
        <p:spPr bwMode="auto">
          <a:xfrm>
            <a:off x="214313" y="2214563"/>
            <a:ext cx="36433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latin typeface="Arial Black" panose="020B0A04020102020204" pitchFamily="34" charset="0"/>
              </a:rPr>
              <a:t>РОДИТЕЛИ!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latin typeface="Arial Black" panose="020B0A04020102020204" pitchFamily="34" charset="0"/>
              </a:rPr>
              <a:t>Н</a:t>
            </a:r>
            <a:r>
              <a:rPr lang="ru-RU" altLang="ru-RU" sz="2800" b="1">
                <a:latin typeface="Arial Black" panose="020B0A04020102020204" pitchFamily="34" charset="0"/>
              </a:rPr>
              <a:t>Е  ОСТАВЛЯЙТЕ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Black" panose="020B0A04020102020204" pitchFamily="34" charset="0"/>
              </a:rPr>
              <a:t> ДЕТЕЙ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Black" panose="020B0A04020102020204" pitchFamily="34" charset="0"/>
              </a:rPr>
              <a:t>БЕЗ  ПРИСМОТРА !</a:t>
            </a:r>
            <a:endParaRPr lang="ru-RU" altLang="ru-RU" sz="1800" b="1">
              <a:latin typeface="Arial Black" panose="020B0A04020102020204" pitchFamily="34" charset="0"/>
            </a:endParaRPr>
          </a:p>
        </p:txBody>
      </p:sp>
      <p:pic>
        <p:nvPicPr>
          <p:cNvPr id="49157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5922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ChangeArrowheads="1"/>
          </p:cNvSpPr>
          <p:nvPr/>
        </p:nvSpPr>
        <p:spPr bwMode="auto">
          <a:xfrm>
            <a:off x="179388" y="4060825"/>
            <a:ext cx="8964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4500" indent="-2667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/>
          </a:p>
        </p:txBody>
      </p:sp>
      <p:sp>
        <p:nvSpPr>
          <p:cNvPr id="6759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4978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</a:t>
            </a:r>
          </a:p>
        </p:txBody>
      </p:sp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500063" y="1500188"/>
            <a:ext cx="820737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latin typeface="Arial EK KZ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latin typeface="Arial Black" panose="020B0A04020102020204" pitchFamily="34" charset="0"/>
              </a:rPr>
              <a:t>Будьте  внимательны к  окружающим!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 EK KZ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Arial EK KZ" pitchFamily="34" charset="0"/>
              </a:rPr>
              <a:t>       </a:t>
            </a:r>
            <a:r>
              <a:rPr lang="ru-RU" altLang="ru-RU" sz="2800" b="1">
                <a:latin typeface="Arial EK KZ" pitchFamily="34" charset="0"/>
              </a:rPr>
              <a:t>Если  вы  стали  свидетелем  чрезвычайного происшествия,  немедленно  сообщите  об  этом по  телефону  службы  спасения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Black" panose="020B0A04020102020204" pitchFamily="34" charset="0"/>
              </a:rPr>
              <a:t>112   </a:t>
            </a:r>
            <a:r>
              <a:rPr lang="ru-RU" altLang="ru-RU" sz="2800" b="1">
                <a:latin typeface="Arial EK KZ" pitchFamily="34" charset="0"/>
              </a:rPr>
              <a:t>(</a:t>
            </a:r>
            <a:r>
              <a:rPr lang="ru-RU" altLang="ru-RU" sz="2800" b="1" u="sng">
                <a:latin typeface="Arial EK KZ" pitchFamily="34" charset="0"/>
              </a:rPr>
              <a:t>звонок  бесплатный</a:t>
            </a:r>
            <a:r>
              <a:rPr lang="ru-RU" altLang="ru-RU" sz="2800" b="1">
                <a:latin typeface="Arial EK KZ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EK KZ" pitchFamily="34" charset="0"/>
              </a:rPr>
              <a:t>       По  возможности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EK KZ" pitchFamily="34" charset="0"/>
              </a:rPr>
              <a:t>окажите  пострадавшему  первую  помощь  и  ждите  прибытия  спасателей. </a:t>
            </a:r>
          </a:p>
        </p:txBody>
      </p:sp>
      <p:sp>
        <p:nvSpPr>
          <p:cNvPr id="9" name="Кольцо 8"/>
          <p:cNvSpPr/>
          <p:nvPr/>
        </p:nvSpPr>
        <p:spPr bwMode="auto">
          <a:xfrm>
            <a:off x="2000250" y="5072063"/>
            <a:ext cx="1143000" cy="571500"/>
          </a:xfrm>
          <a:prstGeom prst="donut">
            <a:avLst>
              <a:gd name="adj" fmla="val 6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0182" name="Picture 10" descr="C:\Users\Семен\Desktop\9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7970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Содержимое 9" descr="16506998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2" r="6322"/>
          <a:stretch>
            <a:fillRect/>
          </a:stretch>
        </p:blipFill>
        <p:spPr>
          <a:xfrm>
            <a:off x="4756150" y="2214563"/>
            <a:ext cx="4030663" cy="3786187"/>
          </a:xfrm>
        </p:spPr>
      </p:pic>
      <p:sp>
        <p:nvSpPr>
          <p:cNvPr id="5" name="Rectangle 7"/>
          <p:cNvSpPr txBox="1">
            <a:spLocks noRot="1" noChangeArrowheads="1"/>
          </p:cNvSpPr>
          <p:nvPr/>
        </p:nvSpPr>
        <p:spPr bwMode="auto">
          <a:xfrm>
            <a:off x="250825" y="620713"/>
            <a:ext cx="8497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  </a:t>
            </a:r>
            <a:r>
              <a:rPr lang="ru-RU" sz="28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Меры безопасности </a:t>
            </a:r>
            <a:br>
              <a:rPr lang="ru-RU" sz="28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ru-RU" sz="28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            и правила поведения на льду </a:t>
            </a:r>
            <a:r>
              <a:rPr lang="ru-RU" sz="28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*  *  *  *  *  *  *  *  *  *  *  *  *  *  *  *  *  *  *  *  *  *  *  *  *  *  *  *  *  *  *  *  *  *  *  *  *  *  *  *  *</a:t>
            </a:r>
            <a:endParaRPr lang="ru-RU" sz="16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04" name="Прямоугольник 11"/>
          <p:cNvSpPr>
            <a:spLocks noChangeArrowheads="1"/>
          </p:cNvSpPr>
          <p:nvPr/>
        </p:nvSpPr>
        <p:spPr bwMode="auto">
          <a:xfrm>
            <a:off x="214313" y="1928813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latin typeface="Arial Black" panose="020B0A04020102020204" pitchFamily="34" charset="0"/>
              </a:rPr>
              <a:t>Будьте внимательны к себе и своему здоровью, ведь, сэкономленные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latin typeface="Arial Black" panose="020B0A04020102020204" pitchFamily="34" charset="0"/>
              </a:rPr>
              <a:t>пять минут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latin typeface="Arial Black" panose="020B0A04020102020204" pitchFamily="34" charset="0"/>
              </a:rPr>
              <a:t>не смогут заменить Вам всю жизнь!</a:t>
            </a:r>
          </a:p>
        </p:txBody>
      </p:sp>
      <p:pic>
        <p:nvPicPr>
          <p:cNvPr id="51205" name="Picture 9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5081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28625"/>
            <a:ext cx="9144000" cy="1716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 Меры безопасности </a:t>
            </a:r>
            <a:br>
              <a:rPr lang="ru-RU" sz="2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  и правила поведения на льду </a:t>
            </a:r>
            <a:r>
              <a:rPr lang="ru-RU" sz="1050" dirty="0">
                <a:latin typeface="Arial Black" pitchFamily="34" charset="0"/>
              </a:rPr>
              <a:t/>
            </a:r>
            <a:br>
              <a:rPr lang="ru-RU" sz="1050" dirty="0">
                <a:latin typeface="Arial Black" pitchFamily="34" charset="0"/>
              </a:rPr>
            </a:br>
            <a:r>
              <a:rPr lang="ru-RU" sz="1050" dirty="0">
                <a:latin typeface="Arial Black" pitchFamily="34" charset="0"/>
              </a:rPr>
              <a:t/>
            </a:r>
            <a:br>
              <a:rPr lang="ru-RU" sz="1050" dirty="0">
                <a:latin typeface="Arial Black" pitchFamily="34" charset="0"/>
              </a:rPr>
            </a:br>
            <a:r>
              <a:rPr lang="ru-RU" sz="1050" dirty="0">
                <a:latin typeface="Arial Black" pitchFamily="34" charset="0"/>
              </a:rPr>
              <a:t/>
            </a:r>
            <a:br>
              <a:rPr lang="ru-RU" sz="1050" dirty="0">
                <a:latin typeface="Arial Black" pitchFamily="34" charset="0"/>
              </a:rPr>
            </a:br>
            <a:r>
              <a:rPr lang="ru-RU" sz="1050" dirty="0">
                <a:latin typeface="Arial Black" pitchFamily="34" charset="0"/>
              </a:rPr>
              <a:t/>
            </a:r>
            <a:br>
              <a:rPr lang="ru-RU" sz="1050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*  *  *  *  *  *  *  *  *  *  *  *  *  *  *  *  *  *  *  *  *  *  *  *  *  *  *  *  *  *  *  * </a:t>
            </a:r>
            <a:endParaRPr lang="ru-RU" dirty="0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0" y="1936750"/>
            <a:ext cx="889317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indent="4572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Безопасная толщина льда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для перехода водоёма по льду:</a:t>
            </a:r>
            <a:endParaRPr lang="ru-RU" altLang="ru-RU" sz="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для одиноких пешеходов - - - - - - - - - - - - - - -  </a:t>
            </a: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10-12 </a:t>
            </a: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см;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для группы людей  - - - - - - - - - - - - - - - - - - - -  </a:t>
            </a: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15-20</a:t>
            </a: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 см;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для устройства катков и катания на санках - - - -  </a:t>
            </a: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altLang="ru-RU" sz="2200" b="1">
                <a:latin typeface="Arial" panose="020B0604020202020204" pitchFamily="34" charset="0"/>
                <a:cs typeface="Arial" panose="020B0604020202020204" pitchFamily="34" charset="0"/>
              </a:rPr>
              <a:t>см.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Особую  осторожность  нужно  проявлять,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когда  лёд  покроется  толстым  слоем  снега. </a:t>
            </a:r>
          </a:p>
        </p:txBody>
      </p:sp>
      <p:pic>
        <p:nvPicPr>
          <p:cNvPr id="9220" name="Picture 8" descr="C:\Users\Семен\Desktop\95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164147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post-3-126647035039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4" b="16211"/>
          <a:stretch>
            <a:fillRect/>
          </a:stretch>
        </p:blipFill>
        <p:spPr>
          <a:xfrm>
            <a:off x="428625" y="2000250"/>
            <a:ext cx="5881688" cy="2787650"/>
          </a:xfrm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0" y="4786313"/>
            <a:ext cx="607218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60CABD"/>
                </a:solidFill>
                <a:latin typeface="Arial Black" panose="020B0A04020102020204" pitchFamily="34" charset="0"/>
              </a:rPr>
              <a:t>	</a:t>
            </a:r>
            <a:r>
              <a:rPr lang="ru-RU" altLang="ru-RU" sz="2400">
                <a:latin typeface="Arial Black" panose="020B0A04020102020204" pitchFamily="34" charset="0"/>
              </a:rPr>
              <a:t>Безопасный лед: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b="1">
                <a:latin typeface="Arial EK KZ" pitchFamily="34" charset="0"/>
              </a:rPr>
              <a:t>     </a:t>
            </a:r>
            <a:r>
              <a:rPr lang="ru-RU" altLang="ru-RU" sz="2000" b="1">
                <a:latin typeface="Arial EK KZ" pitchFamily="34" charset="0"/>
              </a:rPr>
              <a:t>прозрачный,  с  голубым  оттенком;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000" b="1">
                <a:latin typeface="Arial EK KZ" pitchFamily="34" charset="0"/>
              </a:rPr>
              <a:t>   просматривается   толщина   льда.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ru-RU" altLang="ru-RU" sz="1800" b="1">
              <a:latin typeface="Arial EK KZ" pitchFamily="34" charset="0"/>
            </a:endParaRPr>
          </a:p>
        </p:txBody>
      </p: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pic>
        <p:nvPicPr>
          <p:cNvPr id="10245" name="Picture 9" descr="lit209-04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000250"/>
            <a:ext cx="2095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C:\Users\Семен\Desktop\95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6637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285750"/>
            <a:ext cx="8569325" cy="16430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  и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правила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поведения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на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льду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000" dirty="0" smtClean="0"/>
              <a:t>*  *  *  *  *  *  *  *  *  *  *  *  *  *  *  *  *  *  *  *  *  *  *  *  *  *  *  *  *  *  *  *  *  *  *  *  *  *  *  *  *  *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600" dirty="0" smtClean="0"/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285750" y="1074738"/>
            <a:ext cx="8713788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solidFill>
                <a:srgbClr val="85E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 Black" panose="020B0A04020102020204" pitchFamily="34" charset="0"/>
                <a:cs typeface="Arial" panose="020B0604020202020204" pitchFamily="34" charset="0"/>
              </a:rPr>
              <a:t>ВЫХОДЯ НА ЛЁД,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 Black" panose="020B0A04020102020204" pitchFamily="34" charset="0"/>
                <a:cs typeface="Arial" panose="020B0604020202020204" pitchFamily="34" charset="0"/>
              </a:rPr>
              <a:t>НЕОБХОДИМО ВЗЯТЬ</a:t>
            </a:r>
            <a:r>
              <a:rPr lang="en-US" altLang="ru-RU" sz="2000" b="1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>
                <a:latin typeface="Arial Black" panose="020B0A04020102020204" pitchFamily="34" charset="0"/>
                <a:cs typeface="Arial" panose="020B0604020202020204" pitchFamily="34" charset="0"/>
              </a:rPr>
              <a:t>С СОБОЙ СНАРЯЖЕНИЕ: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0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1)  Легкая и теплая одежда, не стесняющая движение, а также   обувь, без особых усилий снимающаяся с ног.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2)   Спасательные ножи (продаются в специализированных рыболовных магазинах). Их следует носить зачехленными на груди;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2"/>
            </a:pP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>
              <a:latin typeface="Arial" panose="020B0604020202020204" pitchFamily="34" charset="0"/>
            </a:endParaRPr>
          </a:p>
        </p:txBody>
      </p:sp>
      <p:pic>
        <p:nvPicPr>
          <p:cNvPr id="11268" name="Содержимое 4" descr="00 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r="5461"/>
          <a:stretch>
            <a:fillRect/>
          </a:stretch>
        </p:blipFill>
        <p:spPr>
          <a:xfrm>
            <a:off x="714375" y="4000500"/>
            <a:ext cx="3521075" cy="2643188"/>
          </a:xfrm>
        </p:spPr>
      </p:pic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6357938" y="2357438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/>
              <a:t> </a:t>
            </a:r>
            <a:endParaRPr lang="ru-RU" altLang="ru-RU" sz="1800"/>
          </a:p>
        </p:txBody>
      </p:sp>
      <p:pic>
        <p:nvPicPr>
          <p:cNvPr id="11270" name="Содержимое 3" descr="00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6188"/>
            <a:ext cx="39385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C:\Users\Семен\Desktop\957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60337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25"/>
            <a:ext cx="9144000" cy="1716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 Меры безопасности </a:t>
            </a:r>
            <a:br>
              <a:rPr lang="ru-RU" sz="2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  и правила поведения на льду </a:t>
            </a:r>
            <a:r>
              <a:rPr lang="ru-RU" sz="1050" dirty="0">
                <a:latin typeface="Arial Black" pitchFamily="34" charset="0"/>
              </a:rPr>
              <a:t/>
            </a:r>
            <a:br>
              <a:rPr lang="ru-RU" sz="1050" dirty="0">
                <a:latin typeface="Arial Black" pitchFamily="34" charset="0"/>
              </a:rPr>
            </a:br>
            <a:r>
              <a:rPr lang="ru-RU" sz="1050" dirty="0">
                <a:latin typeface="Arial Black" pitchFamily="34" charset="0"/>
              </a:rPr>
              <a:t/>
            </a:r>
            <a:br>
              <a:rPr lang="ru-RU" sz="1050" dirty="0">
                <a:latin typeface="Arial Black" pitchFamily="34" charset="0"/>
              </a:rPr>
            </a:br>
            <a:r>
              <a:rPr lang="ru-RU" sz="1050" dirty="0">
                <a:latin typeface="Arial Black" pitchFamily="34" charset="0"/>
              </a:rPr>
              <a:t/>
            </a:r>
            <a:br>
              <a:rPr lang="ru-RU" sz="1050" dirty="0">
                <a:latin typeface="Arial Black" pitchFamily="34" charset="0"/>
              </a:rPr>
            </a:br>
            <a:r>
              <a:rPr lang="ru-RU" sz="1050" dirty="0">
                <a:latin typeface="Arial Black" pitchFamily="34" charset="0"/>
              </a:rPr>
              <a:t/>
            </a:r>
            <a:br>
              <a:rPr lang="ru-RU" sz="1050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*  *  *  *  *  *  *  *  *  *  *  *  *  *  *  *  *  *  *  *  *  *  *  *  *  *  *  *  *  *  *  * </a:t>
            </a:r>
            <a:endParaRPr lang="ru-RU" dirty="0"/>
          </a:p>
        </p:txBody>
      </p:sp>
      <p:sp>
        <p:nvSpPr>
          <p:cNvPr id="13315" name="Прямоугольник 8"/>
          <p:cNvSpPr>
            <a:spLocks noChangeArrowheads="1"/>
          </p:cNvSpPr>
          <p:nvPr/>
        </p:nvSpPr>
        <p:spPr bwMode="auto">
          <a:xfrm>
            <a:off x="285750" y="2143125"/>
            <a:ext cx="71437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Веревка (не менее 10 м) с  петлей;</a:t>
            </a:r>
            <a:endParaRPr lang="en-US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4) Шест  длиной  2 - 3 метра; </a:t>
            </a:r>
            <a:endParaRPr lang="en-US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5) 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Пешня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состоит из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   металлического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четырехгранного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  заостренного стержня с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  деревянной рукояткой).</a:t>
            </a:r>
          </a:p>
        </p:txBody>
      </p:sp>
      <p:pic>
        <p:nvPicPr>
          <p:cNvPr id="13316" name="Содержимое 18" descr="00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8" t="39090" r="28398" b="24646"/>
          <a:stretch>
            <a:fillRect/>
          </a:stretch>
        </p:blipFill>
        <p:spPr bwMode="auto">
          <a:xfrm>
            <a:off x="4786313" y="3286125"/>
            <a:ext cx="1717675" cy="3357563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Содержимое 18" descr="00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9795" r="28398" b="24646"/>
          <a:stretch>
            <a:fillRect/>
          </a:stretch>
        </p:blipFill>
        <p:spPr bwMode="auto">
          <a:xfrm>
            <a:off x="6643688" y="3286125"/>
            <a:ext cx="2214562" cy="3365500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/>
          <p:cNvSpPr/>
          <p:nvPr/>
        </p:nvSpPr>
        <p:spPr bwMode="auto">
          <a:xfrm>
            <a:off x="3643313" y="4857750"/>
            <a:ext cx="1000125" cy="642938"/>
          </a:xfrm>
          <a:prstGeom prst="rightArrow">
            <a:avLst>
              <a:gd name="adj1" fmla="val 70258"/>
              <a:gd name="adj2" fmla="val 61966"/>
            </a:avLst>
          </a:prstGeom>
          <a:solidFill>
            <a:schemeClr val="bg2">
              <a:lumMod val="50000"/>
              <a:lumOff val="50000"/>
            </a:schemeClr>
          </a:solidFill>
          <a:ln w="762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3319" name="Picture 11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173355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           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Меры безопасности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и правила поведения на льду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600" dirty="0" smtClean="0"/>
              <a:t>*  *  *  *  *  *  *  *  *  *  *  *  *  *  *  *  *  *  *  *  *  *  *  *  *  *  *  *  *  *  *  *  *  *  *  *  *  *  *  *  *  *</a:t>
            </a:r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648" r="2821" b="2855"/>
          <a:stretch>
            <a:fillRect/>
          </a:stretch>
        </p:blipFill>
        <p:spPr bwMode="auto">
          <a:xfrm>
            <a:off x="1785938" y="2000250"/>
            <a:ext cx="5691187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3625" y="3357563"/>
            <a:ext cx="735013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ГИМС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0" y="541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 Black" panose="020B0A04020102020204" pitchFamily="34" charset="0"/>
                <a:cs typeface="Arial" panose="020B0604020202020204" pitchFamily="34" charset="0"/>
              </a:rPr>
              <a:t>П О М Н И Т Е !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00" b="1">
                <a:latin typeface="Arial" panose="020B0604020202020204" pitchFamily="34" charset="0"/>
                <a:cs typeface="Arial" panose="020B0604020202020204" pitchFamily="34" charset="0"/>
              </a:rPr>
              <a:t>МЕСТА   ДЛЯ   ПЕРЕХОДА   ВОДОЁМОВ  ПО  ЛЬДУ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00" b="1">
                <a:latin typeface="Arial" panose="020B0604020202020204" pitchFamily="34" charset="0"/>
                <a:cs typeface="Arial" panose="020B0604020202020204" pitchFamily="34" charset="0"/>
              </a:rPr>
              <a:t>СПЕЦИАЛЬНО   ОБОЗНАЧАЮТСЯ   И   ПОСТОЯННО КОНТРОЛИРУЮТСЯ!</a:t>
            </a:r>
            <a:r>
              <a:rPr lang="ru-RU" altLang="ru-RU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929063" y="2000250"/>
            <a:ext cx="1928812" cy="5238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по льду разрешен</a:t>
            </a:r>
          </a:p>
        </p:txBody>
      </p:sp>
      <p:pic>
        <p:nvPicPr>
          <p:cNvPr id="14343" name="Picture 11" descr="C:\Users\Семен\Desktop\95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819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3991</TotalTime>
  <Words>3530</Words>
  <Application>Microsoft Office PowerPoint</Application>
  <PresentationFormat>On-screen Show (4:3)</PresentationFormat>
  <Paragraphs>248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Garamond</vt:lpstr>
      <vt:lpstr>Arial</vt:lpstr>
      <vt:lpstr>Wingdings</vt:lpstr>
      <vt:lpstr>Calibri</vt:lpstr>
      <vt:lpstr>Arial Black</vt:lpstr>
      <vt:lpstr>Arial EK KZ</vt:lpstr>
      <vt:lpstr>Times New Roman</vt:lpstr>
      <vt:lpstr>Течение</vt:lpstr>
      <vt:lpstr>PowerPoint Presentation</vt:lpstr>
      <vt:lpstr>PowerPoint Presentation</vt:lpstr>
      <vt:lpstr>                Меры безопасности                  и правила поведения на льду      *  *  *  *  *  *  *  *  *  *  *  *  *  *  *  *  *  *  *  *  *  *  *  *  *  *  *  *  *  *  *  *  *  *</vt:lpstr>
      <vt:lpstr>                Меры безопасности                  и правила поведения на льду      *  *  *  *  *  *  *  *  *  *  *  *  *  *  *  *  *  *  *  *  *  *  *  *  *  *  *  *  *  *  *  *  *  *</vt:lpstr>
      <vt:lpstr>PowerPoint Presentation</vt:lpstr>
      <vt:lpstr>               Меры безопасности              и правила поведения на льду     *  *  *  *  *  *  *  *  *  *  *  *  *  *  *  *  *  *  *  *  *  *  *  *  *  *  *  *  *  *  *  *  *  *  *  *  *  *  *  *  *  *</vt:lpstr>
      <vt:lpstr>                     Меры безопасности                  и  правила  поведения  на  льду  *  *  *  *  *  *  *  *  *  *  *  *  *  *  *  *  *  *  *  *  *  *  *  *  *  *  *  *  *  *  *  *  *  *  *  *  *  *  *  *  *  *  </vt:lpstr>
      <vt:lpstr>PowerPoint Presentation</vt:lpstr>
      <vt:lpstr>               Меры безопасности              и правила поведения на льду      *  *  *  *  *  *  *  *  *  *  *  *  *  *  *  *  *  *  *  *  *  *  *  *  *  *  *  *  *  *  *  *  *  *  *  *  *  *  *  *  *  *</vt:lpstr>
      <vt:lpstr>             Меры безопасности              и правила поведения на льду     *  *  *  *  *  *  *  *  *  *  *  *  *  *  *  *  *  *  *  *  *  *  *  *  *  *  *  *  *  *  *  *  *  *  *  *  *  *  *  *  *  *</vt:lpstr>
      <vt:lpstr>               Меры безопасности              и правила поведения на льду     *  *  *  *  *  *  *  *  *  *  *  *  *  *  *  *  *  *  *  *  *  *  *  *  *  *  *  *  *  *  *  *  *  *  *  *  *  *  *  *  *  *</vt:lpstr>
      <vt:lpstr>           Меры безопасности              и правила поведения на льду     *  *  *  *  *  *  *  *  *  *  *  *  *  *  *  *  *  *  *  *  *  *  *  *  *  *  *  *  *  *  *  *  *  *  *  *  *  *  *  *  *  *</vt:lpstr>
      <vt:lpstr>           Меры безопасности              и правила поведения на льду      *  *  *  *  *  *  *  *  *  *  *  *  *  *  *  *  *  *  *  *  *  *  *  *  *  *  *  *  *  *  *  *  *  *  *  *  *  *  *  *  *  *</vt:lpstr>
      <vt:lpstr>            Меры безопасности              и правила поведения на льду     *  *  *  *  *  *  *  *  *  *  *  *  *  *  *  *  *  *  *  *  *  *  *  *  *  *  *  *  *  *  *  *  *  *  *  *  *  *  *  *  *  *                </vt:lpstr>
      <vt:lpstr>                Меры безопасности              и правила поведения на льду   *  *  *  *  *  *  *  *  *  *  *  *  *  *  *  *  *  *  *  *  *  *  *  *  *  *  *  *  *  *  *  *  *  *  *  *  *  *  *  *  *  *</vt:lpstr>
      <vt:lpstr>PowerPoint Presentation</vt:lpstr>
      <vt:lpstr>                Меры безопасности              и правила поведения на льду     *  *  *  *  *  *  *  *  *  *  *  *  *  *  *  *  *  *  *  *  *  *  *  *  *  *  *  *  *  *  *  *  *  *  *  *  *  *  *  *  *  *                 </vt:lpstr>
      <vt:lpstr>           Меры безопасности              и правила поведения на льду    *  *  *  *  *  *  *  *  *  *  *  *  *  *  *  *  *  *  *  *  *  *  *  *  *  *  *  *  *  *  *  *  *  *  *  *  *  *  *  *  *  *</vt:lpstr>
      <vt:lpstr>            Меры безопасности              и правила поведения на льду     *  *  *  *  *  *  *  *  *  *  *  *  *  *  *  *  *  *  *  *  *  *  *  *  *  *  *  *  *  *  *  *  *  *  *  *  *  *  *  *  *  *</vt:lpstr>
      <vt:lpstr>                Меры безопасности              и правила поведения на льду     *  *  *  *  *  *  *  *  *  *  *  *  *  *  *  *  *  *  *  *  *  *  *  *  *  *  *  *  *  *  *  *  *  *  *  *  *  *  *  *  *  *</vt:lpstr>
      <vt:lpstr>            Меры безопасности              и правила поведения на льду     *  *  *  *  *  *  *  *  *  *  *  *  *  *  *  *  *  *  *  *  *  *  *  *  *  *  *  *  *  *  *  *  *  *  *  *  *  *  *  *  </vt:lpstr>
      <vt:lpstr>            Меры безопасности              и правила поведения на льду     *  *  *  *  *  *  *  *  *  *  *  *  *  *  *  *  *  *  *  *  *  *  *  *  *  *  *  *  *  *  *  *  *  *  *  *  *  *  *  *  *  *</vt:lpstr>
      <vt:lpstr>              Меры безопасности              и правила поведения на льду     *  *  *  *  *  *  *  *  *  *  *  *  *  *  *  *  *  *  *  *  *  *  *  *  *  *  *  *  *  *  *  *  *  *  *  *  *  *  *  *  *  *</vt:lpstr>
      <vt:lpstr>PowerPoint Presentation</vt:lpstr>
      <vt:lpstr>PowerPoint Presentation</vt:lpstr>
      <vt:lpstr>              Меры безопасности              и правила поведения на льду     *  *  *  *  *  *  *  *  *  *  *  *  *  *  *  *  *  *  *  *  *  *  *  *  *  *  *  *  *  *  *  *  *  *  *  *  *  *  *  *  *  *</vt:lpstr>
      <vt:lpstr>              Меры безопасности              и правила поведения на льду     *  *  *  *  *  *  *  *  *  *  *  *  *  *  *  *  *  *  *  *  *  *  *  *  *  *  *  *  *  *  *  *  *  *  *  *  *  *  *  *  *  *</vt:lpstr>
      <vt:lpstr>               Меры безопасности              и правила поведения на льду    *  *  *  *  *  *  *  *  *  *  *  *  *  *  *  *  *  *  *  *  *  *  *  *  *  *  *  *  *  *  *  *  *  *  *  *  *  *  *  *  *  *                </vt:lpstr>
      <vt:lpstr>               Меры безопасности              и правила поведения на льду    *  *  *  *  *  *  *  *  *  *  *  *  *  *  *  *  *  *  *  *  *  *  *  *  *  *  *  *  *  *  *  *  *  *  *  *  *  *  *  *  *  *                </vt:lpstr>
      <vt:lpstr>              Меры безопасности              и правила поведения на льду     *  *  *  *  *  *  *  *  *  *  *  *  *  *  *  *  *  *  *  *  *  *  *  *  *  *  *  *  *  *  *  *  *  *  *  *  *  *  *  *  *  *</vt:lpstr>
      <vt:lpstr>              Меры безопасности              и правила поведения на льду     *  *  *  *  *  *  *  *  *  *  *  *  *  *  *  *  *  *  *  *  *  *  *  *  *  *  *  *  *  *  *  *  *  *  *  *  *  *  *  *  *  *</vt:lpstr>
      <vt:lpstr>              Меры безопасности              и правила поведения на льду     *  *  *  *  *  *  *  *  *  *  *  *  *  *  *  *  *  *  *  *  *  *  *  *  *  *  *  *  *  *  *  *  *  *  *  *  *  *  *  *  *  *   </vt:lpstr>
      <vt:lpstr>                Меры безопасности              и правила поведения на льду    *  *  *  *  *  *  *  *  *  *  *  *  *  *  *  *  *  *  *  *  *  *  *  *  *  *  *  *  *  *  *  *  *  *  *  *  *  *  *  *  *  *</vt:lpstr>
      <vt:lpstr>                Меры безопасности              и правила поведения на льду     *  *  *  *  *  *  *  *  *  *  *  *  *  *  *  *  *  *  *  *  *  *  *  *  *  *  *  *  *  *  *  *  *  *  *  *  *  *  *  *  *  *</vt:lpstr>
      <vt:lpstr>                Меры безопасности              и правила поведения на льду     *  *  *  *  *  *  *  *  *  *  *  *  *  *  *  *  *  *  *  *  *  *  *  *  *  *  *  *  *  *  *  *  *  *  *  *  *  *  *  *  *  *</vt:lpstr>
      <vt:lpstr>           Меры безопасности              и правила поведения на льду     *  *  *  *  *  *  *  *  *  *  *  *  *  *  *  *  *  *  *  *  *  *  *  *  *  *  *  *  *  *  *  *  *  *  *  *  *  *  *  *  *  *</vt:lpstr>
      <vt:lpstr>           Меры безопасности              и правила поведения на льду     *  *  *  *  *  *  *  *  *  *  *  *  *  *  *  *  *  *  *  *  *  *  *  *  *  *  *  *  *  *  *  *  *  *  *  *  *  *  *  *  *  *</vt:lpstr>
      <vt:lpstr>PowerPoint Presentation</vt:lpstr>
      <vt:lpstr>           Меры безопасности              и правила поведения на льду     *  *  *  *  *  *  *  *  *  *  *  *  *  *  *  *  *  *  *  *  *  *  *  *  *  *  *  *  *  *  *  *  *  *  *  *  *  *  *  *  *  *</vt:lpstr>
      <vt:lpstr>               Меры безопасности              и правила поведения на льду     *  *  *  *  *  *  *  *  *  *  *  *  *  *  *  *  *  *  *  *  *  *  *  *  *  *  *  *  *  *  *  *  *  *  *  *  *  *  *  *  *  *</vt:lpstr>
      <vt:lpstr>                Меры безопасности              и правила поведения на льду     *  *  *  *  *  *  *  *  *  *  *  *  *  *  *  *  *  *  *  *  *  *  *  *  *  *  *  *  *  *  *  *  *  *  *  *  *  *  *  *  *  *</vt:lpstr>
      <vt:lpstr>                 Меры безопасности              и правила поведения на льду     *  *  *  *  *  *  *  *  *  *  *  *  *  *  *  *  *  *  *  *  *  *  *  *  *  *  *  *  *  *  *  *  *  *  *  *  *  *  *  *  *</vt:lpstr>
      <vt:lpstr>                 Меры безопасности              и правила поведения на льду     *  *  *  *  *  *  *  *  *  *  *  *  *  *  *  *  *  *  *  *  *  *  *  *  *  *  *  *  *  *  *  *  *  *  *  *  *  *  *  *  *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льду  Оказание помощи   уметь их правильно применять. </dc:title>
  <dc:creator>Admin</dc:creator>
  <cp:lastModifiedBy>word</cp:lastModifiedBy>
  <cp:revision>260</cp:revision>
  <dcterms:created xsi:type="dcterms:W3CDTF">2009-12-06T17:50:40Z</dcterms:created>
  <dcterms:modified xsi:type="dcterms:W3CDTF">2021-02-09T04:32:04Z</dcterms:modified>
</cp:coreProperties>
</file>